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a:t>
            </a:r>
            <a:r>
              <a:rPr lang="en"/>
              <a:t>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our presentation on the Animal Crossing Cam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wanted to take a moment to address the fact that our entire team has come up to present as we all put in so much effort and it would feel incomplete if our entire team was not presenting.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6050166b7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6050166b7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Imagine driving on the road and this happens….</a:t>
            </a:r>
            <a:endParaRPr/>
          </a:p>
          <a:p>
            <a:pPr indent="0" lvl="0" marL="0" rtl="0" algn="l">
              <a:spcBef>
                <a:spcPts val="0"/>
              </a:spcBef>
              <a:spcAft>
                <a:spcPts val="0"/>
              </a:spcAft>
              <a:buNone/>
            </a:pPr>
            <a:r>
              <a:rPr lang="en"/>
              <a:t>(play video)</a:t>
            </a:r>
            <a:endParaRPr/>
          </a:p>
          <a:p>
            <a:pPr indent="0" lvl="0" marL="0" rtl="0" algn="l">
              <a:spcBef>
                <a:spcPts val="0"/>
              </a:spcBef>
              <a:spcAft>
                <a:spcPts val="0"/>
              </a:spcAft>
              <a:buNone/>
            </a:pPr>
            <a:r>
              <a:rPr lang="en"/>
              <a:t>(stop)</a:t>
            </a:r>
            <a:endParaRPr/>
          </a:p>
          <a:p>
            <a:pPr indent="-298450" lvl="0" marL="457200" rtl="0" algn="l">
              <a:spcBef>
                <a:spcPts val="0"/>
              </a:spcBef>
              <a:spcAft>
                <a:spcPts val="0"/>
              </a:spcAft>
              <a:buSzPts val="1100"/>
              <a:buChar char="❏"/>
            </a:pPr>
            <a:r>
              <a:rPr lang="en">
                <a:solidFill>
                  <a:schemeClr val="dk1"/>
                </a:solidFill>
              </a:rPr>
              <a:t>On August 13th, 2020, a man was driving his car on the highway in Minnesota and a deer ran onto the road and was unfortunately killed. In this state and this state alone, about 12,000 deer are killed EACH YEAR. </a:t>
            </a:r>
            <a:endParaRPr>
              <a:solidFill>
                <a:schemeClr val="dk1"/>
              </a:solidFill>
            </a:endParaRPr>
          </a:p>
          <a:p>
            <a:pPr indent="-298450" lvl="0" marL="457200" rtl="0" algn="l">
              <a:spcBef>
                <a:spcPts val="0"/>
              </a:spcBef>
              <a:spcAft>
                <a:spcPts val="0"/>
              </a:spcAft>
              <a:buSzPts val="1100"/>
              <a:buChar char="❏"/>
            </a:pPr>
            <a:r>
              <a:rPr lang="en"/>
              <a:t>Accidents likes these occur </a:t>
            </a:r>
            <a:r>
              <a:rPr lang="en"/>
              <a:t>more</a:t>
            </a:r>
            <a:r>
              <a:rPr lang="en"/>
              <a:t> than you think. Not only do they injure or kill the animal, but cause damage to vehicles as well.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62ebe8e3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62ebe8e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Josefin Sans"/>
                <a:ea typeface="Josefin Sans"/>
                <a:cs typeface="Josefin Sans"/>
                <a:sym typeface="Josefin Sans"/>
              </a:rPr>
              <a:t>Over one million deer accidents have been reported in only one year.</a:t>
            </a:r>
            <a:r>
              <a:rPr lang="en">
                <a:solidFill>
                  <a:schemeClr val="dk1"/>
                </a:solidFill>
              </a:rPr>
              <a:t> </a:t>
            </a:r>
            <a:r>
              <a:rPr lang="en" sz="1600">
                <a:solidFill>
                  <a:schemeClr val="dk1"/>
                </a:solidFill>
                <a:latin typeface="Josefin Sans"/>
                <a:ea typeface="Josefin Sans"/>
                <a:cs typeface="Josefin Sans"/>
                <a:sym typeface="Josefin Sans"/>
              </a:rPr>
              <a:t>Even worse, deers aren’t the only party injured because of an accident. There are over ten thousand reported injuries in the U.S. from deer accidents causing over $1 billion in damage.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6050166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6050166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solidFill>
                  <a:schemeClr val="dk1"/>
                </a:solidFill>
              </a:rPr>
              <a:t>WHAT IS THE PROBLEM</a:t>
            </a:r>
            <a:endParaRPr b="1" sz="800">
              <a:solidFill>
                <a:schemeClr val="dk1"/>
              </a:solidFill>
            </a:endParaRPr>
          </a:p>
          <a:p>
            <a:pPr indent="0" lvl="0" marL="0" rtl="0" algn="l">
              <a:lnSpc>
                <a:spcPct val="115000"/>
              </a:lnSpc>
              <a:spcBef>
                <a:spcPts val="0"/>
              </a:spcBef>
              <a:spcAft>
                <a:spcPts val="0"/>
              </a:spcAft>
              <a:buNone/>
            </a:pPr>
            <a:r>
              <a:t/>
            </a:r>
            <a:endParaRPr b="1"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The probelm is evident </a:t>
            </a:r>
            <a:r>
              <a:rPr lang="en" sz="800">
                <a:solidFill>
                  <a:schemeClr val="dk1"/>
                </a:solidFill>
              </a:rPr>
              <a:t>through</a:t>
            </a:r>
            <a:r>
              <a:rPr lang="en" sz="800">
                <a:solidFill>
                  <a:schemeClr val="dk1"/>
                </a:solidFill>
              </a:rPr>
              <a:t> the previous figures: w</a:t>
            </a:r>
            <a:r>
              <a:rPr lang="en" sz="800">
                <a:solidFill>
                  <a:schemeClr val="dk1"/>
                </a:solidFill>
              </a:rPr>
              <a:t>hen drivers are moving at high speeds, they cannot stop to avoid deer crossing the road.</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Our creative solution not only increasing public safety for traveling humans, but contributes to conservation of crossing animals, some of which could be endangered species if in specific areas. (many animals)</a:t>
            </a:r>
            <a:endParaRPr sz="800">
              <a:solidFill>
                <a:schemeClr val="dk1"/>
              </a:solidFill>
            </a:endParaRPr>
          </a:p>
          <a:p>
            <a:pPr indent="-279400" lvl="0" marL="457200" rtl="0" algn="l">
              <a:lnSpc>
                <a:spcPct val="130000"/>
              </a:lnSpc>
              <a:spcBef>
                <a:spcPts val="0"/>
              </a:spcBef>
              <a:spcAft>
                <a:spcPts val="0"/>
              </a:spcAft>
              <a:buClr>
                <a:schemeClr val="dk1"/>
              </a:buClr>
              <a:buSzPts val="800"/>
              <a:buChar char="❏"/>
            </a:pPr>
            <a:r>
              <a:rPr lang="en" sz="800">
                <a:solidFill>
                  <a:schemeClr val="dk1"/>
                </a:solidFill>
              </a:rPr>
              <a:t>Many dangers that come with slow reaction times and intoxication are addressed in our tech. One study pointed to an average decreased reaction time of 120 milliseconds associated with a blood </a:t>
            </a:r>
            <a:r>
              <a:rPr lang="en" sz="800">
                <a:solidFill>
                  <a:schemeClr val="dk1"/>
                </a:solidFill>
              </a:rPr>
              <a:t>alcohol</a:t>
            </a:r>
            <a:r>
              <a:rPr lang="en" sz="800">
                <a:solidFill>
                  <a:schemeClr val="dk1"/>
                </a:solidFill>
              </a:rPr>
              <a:t> concentration level of 0.08, the legal limit in the United States.</a:t>
            </a:r>
            <a:endParaRPr sz="800">
              <a:solidFill>
                <a:schemeClr val="dk1"/>
              </a:solidFill>
            </a:endParaRPr>
          </a:p>
          <a:p>
            <a:pPr indent="-279400" lvl="1" marL="914400" rtl="0" algn="l">
              <a:lnSpc>
                <a:spcPct val="130000"/>
              </a:lnSpc>
              <a:spcBef>
                <a:spcPts val="0"/>
              </a:spcBef>
              <a:spcAft>
                <a:spcPts val="0"/>
              </a:spcAft>
              <a:buClr>
                <a:schemeClr val="dk1"/>
              </a:buClr>
              <a:buSzPts val="800"/>
              <a:buChar char="❏"/>
            </a:pPr>
            <a:r>
              <a:rPr lang="en" sz="800">
                <a:solidFill>
                  <a:schemeClr val="dk1"/>
                </a:solidFill>
              </a:rPr>
              <a:t>When cruising at 70 miles per hour, this intoxication level would translate to stopping 12 feet later than intended.. at this point it is too late</a:t>
            </a:r>
            <a:endParaRPr sz="800">
              <a:solidFill>
                <a:schemeClr val="dk1"/>
              </a:solidFill>
            </a:endParaRPr>
          </a:p>
          <a:p>
            <a:pPr indent="0" lvl="0" marL="0" rtl="0" algn="l">
              <a:lnSpc>
                <a:spcPct val="130000"/>
              </a:lnSpc>
              <a:spcBef>
                <a:spcPts val="1500"/>
              </a:spcBef>
              <a:spcAft>
                <a:spcPts val="0"/>
              </a:spcAft>
              <a:buNone/>
            </a:pPr>
            <a:r>
              <a:rPr b="1" lang="en">
                <a:solidFill>
                  <a:schemeClr val="dk1"/>
                </a:solidFill>
              </a:rPr>
              <a:t>Urgenc</a:t>
            </a:r>
            <a:r>
              <a:rPr b="1" lang="en">
                <a:solidFill>
                  <a:schemeClr val="dk1"/>
                </a:solidFill>
              </a:rPr>
              <a:t>y</a:t>
            </a:r>
            <a:r>
              <a:rPr b="1" lang="en">
                <a:solidFill>
                  <a:schemeClr val="dk1"/>
                </a:solidFill>
              </a:rPr>
              <a:t> of our solution</a:t>
            </a:r>
            <a:endParaRPr b="1">
              <a:solidFill>
                <a:schemeClr val="dk1"/>
              </a:solidFill>
            </a:endParaRPr>
          </a:p>
          <a:p>
            <a:pPr indent="-298450" lvl="0" marL="457200" rtl="0" algn="l">
              <a:lnSpc>
                <a:spcPct val="115000"/>
              </a:lnSpc>
              <a:spcBef>
                <a:spcPts val="1500"/>
              </a:spcBef>
              <a:spcAft>
                <a:spcPts val="0"/>
              </a:spcAft>
              <a:buClr>
                <a:schemeClr val="dk1"/>
              </a:buClr>
              <a:buSzPts val="1100"/>
              <a:buChar char="❏"/>
            </a:pPr>
            <a:r>
              <a:rPr lang="en">
                <a:solidFill>
                  <a:schemeClr val="dk1"/>
                </a:solidFill>
              </a:rPr>
              <a:t>Unlike current technology and road signals that simply state a potential presence of an obstacle, our creative smart tech solution is a live status of the road that will interact the incoming drivers. </a:t>
            </a:r>
            <a:endParaRPr sz="800">
              <a:solidFill>
                <a:schemeClr val="dk1"/>
              </a:solidFill>
            </a:endParaRPr>
          </a:p>
          <a:p>
            <a:pPr indent="-279400" lvl="0" marL="457200" rtl="0" algn="l">
              <a:spcBef>
                <a:spcPts val="0"/>
              </a:spcBef>
              <a:spcAft>
                <a:spcPts val="0"/>
              </a:spcAft>
              <a:buClr>
                <a:schemeClr val="dk1"/>
              </a:buClr>
              <a:buSzPts val="800"/>
              <a:buChar char="❏"/>
            </a:pPr>
            <a:r>
              <a:rPr lang="en" sz="800">
                <a:solidFill>
                  <a:schemeClr val="dk1"/>
                </a:solidFill>
              </a:rPr>
              <a:t>Put simply, our solutions needs to be put in place in order to prevent these accidents that result in damages and injuries. </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6050166b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6050166b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Char char="-"/>
            </a:pPr>
            <a:r>
              <a:rPr lang="en" sz="900">
                <a:solidFill>
                  <a:schemeClr val="dk1"/>
                </a:solidFill>
              </a:rPr>
              <a:t>Our solution is to set up cameras that can detect if an animal, like a deer is crossing the road. This camera will be located at the blue markers.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When the camera detects an animal, a signal will be sent to the green marker (a interactive slide) that will alert drivers to slow down.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This sign will project the following pieces of information:</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The distance to the obstacle</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The Type of obstacle: bikers will care if it is a bear vs. a deer </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Talk about where we got data from (kaggle)</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050166b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050166b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cost of the materials to build our solution comes to $3,000. This includes the price of a power supply, a raspberry pi, a camera, a case, a Braincraft HAT and an outdoor electric sign. Each additional camera costs 25 dollars. (This price doesn’t include the man power required to build/maintain our solution).</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But </a:t>
            </a:r>
            <a:r>
              <a:rPr lang="en" sz="1800">
                <a:solidFill>
                  <a:schemeClr val="dk1"/>
                </a:solidFill>
              </a:rPr>
              <a:t>with success, our solution will enable humans and animals alike to remain safe when traveling to destinations. Furthermore, it will prevent injuries, deaths, and $1 billion worth of vehicle damage annually.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t/>
            </a:r>
            <a:endParaRPr sz="14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2ebe8e3a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62ebe8e3a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www.youtube.com/watch?v=XPwcY33n4fk" TargetMode="External"/><Relationship Id="rId5" Type="http://schemas.openxmlformats.org/officeDocument/2006/relationships/image" Target="../media/image15.jp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79558" y="12821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Animal Crossing Cam</a:t>
            </a:r>
            <a:endParaRPr/>
          </a:p>
        </p:txBody>
      </p:sp>
      <p:sp>
        <p:nvSpPr>
          <p:cNvPr id="55" name="Google Shape;55;p13"/>
          <p:cNvSpPr txBox="1"/>
          <p:nvPr>
            <p:ph idx="1" type="subTitle"/>
          </p:nvPr>
        </p:nvSpPr>
        <p:spPr>
          <a:xfrm>
            <a:off x="343850" y="318947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05"/>
              <a:buNone/>
            </a:pPr>
            <a:r>
              <a:rPr b="1" lang="en" sz="2740"/>
              <a:t>Team 7</a:t>
            </a:r>
            <a:endParaRPr b="1" sz="2740"/>
          </a:p>
          <a:p>
            <a:pPr indent="0" lvl="0" marL="0" rtl="0" algn="l">
              <a:lnSpc>
                <a:spcPct val="80000"/>
              </a:lnSpc>
              <a:spcBef>
                <a:spcPts val="0"/>
              </a:spcBef>
              <a:spcAft>
                <a:spcPts val="0"/>
              </a:spcAft>
              <a:buSzPts val="605"/>
              <a:buNone/>
            </a:pPr>
            <a:r>
              <a:t/>
            </a:r>
            <a:endParaRPr b="1" sz="2040"/>
          </a:p>
          <a:p>
            <a:pPr indent="0" lvl="0" marL="0" rtl="0" algn="ctr">
              <a:lnSpc>
                <a:spcPct val="80000"/>
              </a:lnSpc>
              <a:spcBef>
                <a:spcPts val="0"/>
              </a:spcBef>
              <a:spcAft>
                <a:spcPts val="0"/>
              </a:spcAft>
              <a:buSzPts val="605"/>
              <a:buNone/>
            </a:pPr>
            <a:r>
              <a:rPr lang="en" sz="2040"/>
              <a:t>Amy, Lucca, Henry, Ethann, Lachlan</a:t>
            </a:r>
            <a:endParaRPr sz="2040"/>
          </a:p>
        </p:txBody>
      </p:sp>
      <p:pic>
        <p:nvPicPr>
          <p:cNvPr id="56" name="Google Shape;56;p13"/>
          <p:cNvPicPr preferRelativeResize="0"/>
          <p:nvPr/>
        </p:nvPicPr>
        <p:blipFill>
          <a:blip r:embed="rId4">
            <a:alphaModFix/>
          </a:blip>
          <a:stretch>
            <a:fillRect/>
          </a:stretch>
        </p:blipFill>
        <p:spPr>
          <a:xfrm>
            <a:off x="3758775" y="537525"/>
            <a:ext cx="1506808" cy="1979876"/>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pic>
        <p:nvPicPr>
          <p:cNvPr descr="On August 13th, 2020 I hit a deer in northern MN and it totaled my 2007 Toyota Rav4. I am okay, just a little sore the following day. Sorry in advance for all the swearing, was defiantly in shock and unaware of it. Also when I am in unbelievable situations I tend to repeat myself a lot!&#10;&#10;Thanks to George for coming to get me, go give him a follow on Instagram he posts amazing photos!&#10;https://instagram.com/georgeduluth&#10;&#10;Facebook Page that I go Live from while storm chasing!&#10;https://www.facebook.com/jakeheitmanphotography&#10;&#10;Media inquiries can be sent to:&#10;jakeheitman8@gmail.com&#10;&#10;Instagram: https://www.instagram.com/jakeheitman/&#10;&#10;Twitter: https://twitter.com/HeitmanJake&#10;&#10;Make sure to like and subscribe for future videos!&#10;&#10;Thanks for watching and have a great day! :)" id="61" name="Google Shape;61;p14" title="Car Totaled From Hitting a Deer!">
            <a:hlinkClick r:id="rId4"/>
          </p:cNvPr>
          <p:cNvPicPr preferRelativeResize="0"/>
          <p:nvPr/>
        </p:nvPicPr>
        <p:blipFill>
          <a:blip r:embed="rId5">
            <a:alphaModFix/>
          </a:blip>
          <a:stretch>
            <a:fillRect/>
          </a:stretch>
        </p:blipFill>
        <p:spPr>
          <a:xfrm>
            <a:off x="1284838" y="106375"/>
            <a:ext cx="6574325" cy="4930750"/>
          </a:xfrm>
          <a:prstGeom prst="rect">
            <a:avLst/>
          </a:prstGeom>
          <a:noFill/>
          <a:ln>
            <a:noFill/>
          </a:ln>
        </p:spPr>
      </p:pic>
      <p:pic>
        <p:nvPicPr>
          <p:cNvPr id="62" name="Google Shape;62;p14"/>
          <p:cNvPicPr preferRelativeResize="0"/>
          <p:nvPr/>
        </p:nvPicPr>
        <p:blipFill>
          <a:blip r:embed="rId6">
            <a:alphaModFix/>
          </a:blip>
          <a:stretch>
            <a:fillRect/>
          </a:stretch>
        </p:blipFill>
        <p:spPr>
          <a:xfrm>
            <a:off x="8044150" y="148200"/>
            <a:ext cx="790725" cy="103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1071350" y="523725"/>
            <a:ext cx="7841400" cy="188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5500">
                <a:latin typeface="Josefin Sans"/>
                <a:ea typeface="Josefin Sans"/>
                <a:cs typeface="Josefin Sans"/>
                <a:sym typeface="Josefin Sans"/>
              </a:rPr>
              <a:t>One</a:t>
            </a:r>
            <a:r>
              <a:rPr lang="en" sz="5500">
                <a:latin typeface="Josefin Sans"/>
                <a:ea typeface="Josefin Sans"/>
                <a:cs typeface="Josefin Sans"/>
                <a:sym typeface="Josefin Sans"/>
              </a:rPr>
              <a:t> </a:t>
            </a:r>
            <a:r>
              <a:rPr lang="en" sz="5500">
                <a:latin typeface="Josefin Sans"/>
                <a:ea typeface="Josefin Sans"/>
                <a:cs typeface="Josefin Sans"/>
                <a:sym typeface="Josefin Sans"/>
              </a:rPr>
              <a:t>Million</a:t>
            </a:r>
            <a:r>
              <a:rPr lang="en" sz="6760">
                <a:latin typeface="Josefin Sans"/>
                <a:ea typeface="Josefin Sans"/>
                <a:cs typeface="Josefin Sans"/>
                <a:sym typeface="Josefin Sans"/>
              </a:rPr>
              <a:t>+ </a:t>
            </a:r>
            <a:r>
              <a:rPr lang="en" sz="2560">
                <a:latin typeface="Josefin Sans"/>
                <a:ea typeface="Josefin Sans"/>
                <a:cs typeface="Josefin Sans"/>
                <a:sym typeface="Josefin Sans"/>
              </a:rPr>
              <a:t>accidents</a:t>
            </a:r>
            <a:endParaRPr sz="11830"/>
          </a:p>
        </p:txBody>
      </p:sp>
      <p:sp>
        <p:nvSpPr>
          <p:cNvPr id="68" name="Google Shape;68;p15"/>
          <p:cNvSpPr txBox="1"/>
          <p:nvPr/>
        </p:nvSpPr>
        <p:spPr>
          <a:xfrm>
            <a:off x="2721775" y="2411025"/>
            <a:ext cx="4114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600">
              <a:solidFill>
                <a:schemeClr val="dk1"/>
              </a:solidFill>
            </a:endParaRPr>
          </a:p>
        </p:txBody>
      </p:sp>
      <p:sp>
        <p:nvSpPr>
          <p:cNvPr id="69" name="Google Shape;69;p15"/>
          <p:cNvSpPr txBox="1"/>
          <p:nvPr/>
        </p:nvSpPr>
        <p:spPr>
          <a:xfrm>
            <a:off x="2156675" y="3317000"/>
            <a:ext cx="70218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400">
                <a:solidFill>
                  <a:schemeClr val="dk1"/>
                </a:solidFill>
                <a:latin typeface="Josefin Sans"/>
                <a:ea typeface="Josefin Sans"/>
                <a:cs typeface="Josefin Sans"/>
                <a:sym typeface="Josefin Sans"/>
              </a:rPr>
              <a:t>$1 Billion </a:t>
            </a:r>
            <a:r>
              <a:rPr lang="en" sz="2450">
                <a:solidFill>
                  <a:schemeClr val="dk1"/>
                </a:solidFill>
                <a:latin typeface="Josefin Sans"/>
                <a:ea typeface="Josefin Sans"/>
                <a:cs typeface="Josefin Sans"/>
                <a:sym typeface="Josefin Sans"/>
              </a:rPr>
              <a:t>in auto damage</a:t>
            </a:r>
            <a:endParaRPr sz="2450">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a:p>
        </p:txBody>
      </p:sp>
      <p:pic>
        <p:nvPicPr>
          <p:cNvPr id="70" name="Google Shape;70;p15"/>
          <p:cNvPicPr preferRelativeResize="0"/>
          <p:nvPr/>
        </p:nvPicPr>
        <p:blipFill>
          <a:blip r:embed="rId4">
            <a:alphaModFix/>
          </a:blip>
          <a:stretch>
            <a:fillRect/>
          </a:stretch>
        </p:blipFill>
        <p:spPr>
          <a:xfrm>
            <a:off x="5911300" y="441675"/>
            <a:ext cx="2757100" cy="1969350"/>
          </a:xfrm>
          <a:prstGeom prst="rect">
            <a:avLst/>
          </a:prstGeom>
          <a:noFill/>
          <a:ln cap="flat" cmpd="sng" w="19050">
            <a:solidFill>
              <a:schemeClr val="accent1"/>
            </a:solidFill>
            <a:prstDash val="solid"/>
            <a:round/>
            <a:headEnd len="sm" w="sm" type="none"/>
            <a:tailEnd len="sm" w="sm" type="none"/>
          </a:ln>
        </p:spPr>
      </p:pic>
      <p:pic>
        <p:nvPicPr>
          <p:cNvPr id="71" name="Google Shape;71;p15"/>
          <p:cNvPicPr preferRelativeResize="0"/>
          <p:nvPr/>
        </p:nvPicPr>
        <p:blipFill>
          <a:blip r:embed="rId5">
            <a:alphaModFix/>
          </a:blip>
          <a:stretch>
            <a:fillRect/>
          </a:stretch>
        </p:blipFill>
        <p:spPr>
          <a:xfrm>
            <a:off x="187690" y="2996025"/>
            <a:ext cx="1968985" cy="201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idx="1" type="body"/>
          </p:nvPr>
        </p:nvSpPr>
        <p:spPr>
          <a:xfrm>
            <a:off x="331875" y="1098150"/>
            <a:ext cx="8368200" cy="3078900"/>
          </a:xfrm>
          <a:prstGeom prst="rect">
            <a:avLst/>
          </a:prstGeom>
        </p:spPr>
        <p:txBody>
          <a:bodyPr anchorCtr="0" anchor="t" bIns="91425" lIns="91425" spcFirstLastPara="1" rIns="91425" wrap="square" tIns="91425">
            <a:normAutofit fontScale="47500" lnSpcReduction="20000"/>
          </a:bodyPr>
          <a:lstStyle/>
          <a:p>
            <a:pPr indent="0" lvl="0" marL="0" rtl="0" algn="l">
              <a:lnSpc>
                <a:spcPct val="100000"/>
              </a:lnSpc>
              <a:spcBef>
                <a:spcPts val="0"/>
              </a:spcBef>
              <a:spcAft>
                <a:spcPts val="0"/>
              </a:spcAft>
              <a:buNone/>
            </a:pPr>
            <a:r>
              <a:t/>
            </a:r>
            <a:endParaRPr sz="2225">
              <a:latin typeface="Roboto Slab"/>
              <a:ea typeface="Roboto Slab"/>
              <a:cs typeface="Roboto Slab"/>
              <a:sym typeface="Roboto Slab"/>
            </a:endParaRPr>
          </a:p>
          <a:p>
            <a:pPr indent="-312237" lvl="0" marL="457200" rtl="0" algn="l">
              <a:spcBef>
                <a:spcPts val="0"/>
              </a:spcBef>
              <a:spcAft>
                <a:spcPts val="0"/>
              </a:spcAft>
              <a:buClr>
                <a:schemeClr val="dk1"/>
              </a:buClr>
              <a:buSzPct val="100000"/>
              <a:buFont typeface="Josefin Sans"/>
              <a:buChar char="❏"/>
            </a:pPr>
            <a:r>
              <a:rPr lang="en" sz="2772">
                <a:solidFill>
                  <a:schemeClr val="dk1"/>
                </a:solidFill>
                <a:latin typeface="Josefin Sans"/>
                <a:ea typeface="Josefin Sans"/>
                <a:cs typeface="Josefin Sans"/>
                <a:sym typeface="Josefin Sans"/>
              </a:rPr>
              <a:t>Public Safety</a:t>
            </a:r>
            <a:endParaRPr sz="2772">
              <a:solidFill>
                <a:schemeClr val="dk1"/>
              </a:solidFill>
              <a:latin typeface="Josefin Sans"/>
              <a:ea typeface="Josefin Sans"/>
              <a:cs typeface="Josefin Sans"/>
              <a:sym typeface="Josefin Sans"/>
            </a:endParaRPr>
          </a:p>
          <a:p>
            <a:pPr indent="-312237" lvl="0" marL="457200" rtl="0" algn="l">
              <a:spcBef>
                <a:spcPts val="0"/>
              </a:spcBef>
              <a:spcAft>
                <a:spcPts val="0"/>
              </a:spcAft>
              <a:buClr>
                <a:schemeClr val="dk1"/>
              </a:buClr>
              <a:buSzPct val="100000"/>
              <a:buFont typeface="Josefin Sans"/>
              <a:buChar char="❏"/>
            </a:pPr>
            <a:r>
              <a:rPr lang="en" sz="2772">
                <a:solidFill>
                  <a:schemeClr val="dk1"/>
                </a:solidFill>
                <a:latin typeface="Josefin Sans"/>
                <a:ea typeface="Josefin Sans"/>
                <a:cs typeface="Josefin Sans"/>
                <a:sym typeface="Josefin Sans"/>
              </a:rPr>
              <a:t>Conservation of crossing animals</a:t>
            </a:r>
            <a:endParaRPr sz="2772">
              <a:solidFill>
                <a:schemeClr val="dk1"/>
              </a:solidFill>
              <a:latin typeface="Josefin Sans"/>
              <a:ea typeface="Josefin Sans"/>
              <a:cs typeface="Josefin Sans"/>
              <a:sym typeface="Josefin Sans"/>
            </a:endParaRPr>
          </a:p>
          <a:p>
            <a:pPr indent="-312237" lvl="0" marL="457200" rtl="0" algn="l">
              <a:spcBef>
                <a:spcPts val="0"/>
              </a:spcBef>
              <a:spcAft>
                <a:spcPts val="0"/>
              </a:spcAft>
              <a:buClr>
                <a:schemeClr val="dk1"/>
              </a:buClr>
              <a:buSzPct val="100000"/>
              <a:buFont typeface="Josefin Sans"/>
              <a:buChar char="❏"/>
            </a:pPr>
            <a:r>
              <a:rPr lang="en" sz="2772">
                <a:solidFill>
                  <a:schemeClr val="dk1"/>
                </a:solidFill>
                <a:latin typeface="Josefin Sans"/>
                <a:ea typeface="Josefin Sans"/>
                <a:cs typeface="Josefin Sans"/>
                <a:sym typeface="Josefin Sans"/>
              </a:rPr>
              <a:t>Inability to stop in time</a:t>
            </a:r>
            <a:endParaRPr sz="2772">
              <a:solidFill>
                <a:schemeClr val="dk1"/>
              </a:solidFill>
              <a:latin typeface="Josefin Sans"/>
              <a:ea typeface="Josefin Sans"/>
              <a:cs typeface="Josefin Sans"/>
              <a:sym typeface="Josefin Sans"/>
            </a:endParaRPr>
          </a:p>
          <a:p>
            <a:pPr indent="-296328" lvl="1" marL="914400" rtl="0" algn="l">
              <a:spcBef>
                <a:spcPts val="0"/>
              </a:spcBef>
              <a:spcAft>
                <a:spcPts val="0"/>
              </a:spcAft>
              <a:buClr>
                <a:schemeClr val="dk1"/>
              </a:buClr>
              <a:buSzPct val="80978"/>
              <a:buFont typeface="Josefin Sans"/>
              <a:buChar char="❏"/>
            </a:pPr>
            <a:r>
              <a:rPr lang="en" sz="2772">
                <a:solidFill>
                  <a:schemeClr val="dk1"/>
                </a:solidFill>
                <a:latin typeface="Josefin Sans"/>
                <a:ea typeface="Josefin Sans"/>
                <a:cs typeface="Josefin Sans"/>
                <a:sym typeface="Josefin Sans"/>
              </a:rPr>
              <a:t>Variation of reaction times</a:t>
            </a:r>
            <a:br>
              <a:rPr lang="en" sz="2448">
                <a:solidFill>
                  <a:schemeClr val="dk1"/>
                </a:solidFill>
                <a:latin typeface="Josefin Sans"/>
                <a:ea typeface="Josefin Sans"/>
                <a:cs typeface="Josefin Sans"/>
                <a:sym typeface="Josefin Sans"/>
              </a:rPr>
            </a:br>
            <a:endParaRPr sz="2448">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sz="1700">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sz="1700">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sz="1700">
              <a:solidFill>
                <a:schemeClr val="dk1"/>
              </a:solidFill>
              <a:latin typeface="Josefin Sans"/>
              <a:ea typeface="Josefin Sans"/>
              <a:cs typeface="Josefin Sans"/>
              <a:sym typeface="Josefin Sans"/>
            </a:endParaRPr>
          </a:p>
          <a:p>
            <a:pPr indent="0" lvl="0" marL="0" rtl="0" algn="l">
              <a:spcBef>
                <a:spcPts val="0"/>
              </a:spcBef>
              <a:spcAft>
                <a:spcPts val="0"/>
              </a:spcAft>
              <a:buClr>
                <a:schemeClr val="dk1"/>
              </a:buClr>
              <a:buSzPct val="31056"/>
              <a:buFont typeface="Arial"/>
              <a:buNone/>
            </a:pPr>
            <a:r>
              <a:rPr b="1" lang="en" sz="3541">
                <a:solidFill>
                  <a:schemeClr val="dk1"/>
                </a:solidFill>
                <a:latin typeface="Josefin Sans"/>
                <a:ea typeface="Josefin Sans"/>
                <a:cs typeface="Josefin Sans"/>
                <a:sym typeface="Josefin Sans"/>
              </a:rPr>
              <a:t>Urgency of our Solution</a:t>
            </a:r>
            <a:endParaRPr b="1" sz="3541">
              <a:solidFill>
                <a:schemeClr val="dk1"/>
              </a:solidFill>
              <a:latin typeface="Josefin Sans"/>
              <a:ea typeface="Josefin Sans"/>
              <a:cs typeface="Josefin Sans"/>
              <a:sym typeface="Josefin Sans"/>
            </a:endParaRPr>
          </a:p>
          <a:p>
            <a:pPr indent="0" lvl="0" marL="0" rtl="0" algn="l">
              <a:spcBef>
                <a:spcPts val="0"/>
              </a:spcBef>
              <a:spcAft>
                <a:spcPts val="0"/>
              </a:spcAft>
              <a:buNone/>
            </a:pPr>
            <a:r>
              <a:t/>
            </a:r>
            <a:endParaRPr sz="1700">
              <a:solidFill>
                <a:schemeClr val="dk1"/>
              </a:solidFill>
              <a:latin typeface="Josefin Sans"/>
              <a:ea typeface="Josefin Sans"/>
              <a:cs typeface="Josefin Sans"/>
              <a:sym typeface="Josefin Sans"/>
            </a:endParaRPr>
          </a:p>
          <a:p>
            <a:pPr indent="-302196" lvl="0" marL="457200" rtl="0" algn="l">
              <a:spcBef>
                <a:spcPts val="0"/>
              </a:spcBef>
              <a:spcAft>
                <a:spcPts val="0"/>
              </a:spcAft>
              <a:buClr>
                <a:schemeClr val="dk1"/>
              </a:buClr>
              <a:buSzPct val="91580"/>
              <a:buFont typeface="Josefin Sans"/>
              <a:buChar char="❏"/>
            </a:pPr>
            <a:r>
              <a:rPr lang="en" sz="2664">
                <a:solidFill>
                  <a:schemeClr val="dk1"/>
                </a:solidFill>
                <a:latin typeface="Josefin Sans"/>
                <a:ea typeface="Josefin Sans"/>
                <a:cs typeface="Josefin Sans"/>
                <a:sym typeface="Josefin Sans"/>
              </a:rPr>
              <a:t>Current technology only lists potential </a:t>
            </a:r>
            <a:r>
              <a:rPr lang="en" sz="2664">
                <a:solidFill>
                  <a:schemeClr val="dk1"/>
                </a:solidFill>
                <a:latin typeface="Josefin Sans"/>
                <a:ea typeface="Josefin Sans"/>
                <a:cs typeface="Josefin Sans"/>
                <a:sym typeface="Josefin Sans"/>
              </a:rPr>
              <a:t>presence of animals</a:t>
            </a:r>
            <a:endParaRPr sz="2664">
              <a:solidFill>
                <a:schemeClr val="dk1"/>
              </a:solidFill>
              <a:latin typeface="Josefin Sans"/>
              <a:ea typeface="Josefin Sans"/>
              <a:cs typeface="Josefin Sans"/>
              <a:sym typeface="Josefin Sans"/>
            </a:endParaRPr>
          </a:p>
          <a:p>
            <a:pPr indent="-302196" lvl="0" marL="457200" rtl="0" algn="l">
              <a:spcBef>
                <a:spcPts val="0"/>
              </a:spcBef>
              <a:spcAft>
                <a:spcPts val="0"/>
              </a:spcAft>
              <a:buClr>
                <a:schemeClr val="dk1"/>
              </a:buClr>
              <a:buSzPct val="91580"/>
              <a:buFont typeface="Josefin Sans"/>
              <a:buChar char="❏"/>
            </a:pPr>
            <a:r>
              <a:rPr lang="en" sz="2664">
                <a:solidFill>
                  <a:schemeClr val="dk1"/>
                </a:solidFill>
                <a:latin typeface="Josefin Sans"/>
                <a:ea typeface="Josefin Sans"/>
                <a:cs typeface="Josefin Sans"/>
                <a:sym typeface="Josefin Sans"/>
              </a:rPr>
              <a:t>Our solution needs to be put in place in order to prevent these accidents that result in catastrophic damages and injuries</a:t>
            </a:r>
            <a:endParaRPr sz="2664">
              <a:solidFill>
                <a:schemeClr val="dk1"/>
              </a:solidFill>
              <a:latin typeface="Josefin Sans"/>
              <a:ea typeface="Josefin Sans"/>
              <a:cs typeface="Josefin Sans"/>
              <a:sym typeface="Josefin Sans"/>
            </a:endParaRPr>
          </a:p>
          <a:p>
            <a:pPr indent="-308962" lvl="0" marL="457200" rtl="0" algn="l">
              <a:spcBef>
                <a:spcPts val="0"/>
              </a:spcBef>
              <a:spcAft>
                <a:spcPts val="0"/>
              </a:spcAft>
              <a:buClr>
                <a:schemeClr val="dk1"/>
              </a:buClr>
              <a:buSzPct val="100000"/>
              <a:buFont typeface="Josefin Sans"/>
              <a:buChar char="❏"/>
            </a:pPr>
            <a:r>
              <a:rPr lang="en" sz="2664">
                <a:solidFill>
                  <a:schemeClr val="dk1"/>
                </a:solidFill>
                <a:latin typeface="Josefin Sans"/>
                <a:ea typeface="Josefin Sans"/>
                <a:cs typeface="Josefin Sans"/>
                <a:sym typeface="Josefin Sans"/>
              </a:rPr>
              <a:t>Alternative uses of our technology</a:t>
            </a:r>
            <a:endParaRPr sz="2664">
              <a:solidFill>
                <a:schemeClr val="dk1"/>
              </a:solidFill>
              <a:latin typeface="Josefin Sans"/>
              <a:ea typeface="Josefin Sans"/>
              <a:cs typeface="Josefin Sans"/>
              <a:sym typeface="Josefin Sans"/>
            </a:endParaRPr>
          </a:p>
          <a:p>
            <a:pPr indent="0" lvl="0" marL="0" rtl="0" algn="l">
              <a:spcBef>
                <a:spcPts val="0"/>
              </a:spcBef>
              <a:spcAft>
                <a:spcPts val="0"/>
              </a:spcAft>
              <a:buClr>
                <a:schemeClr val="dk1"/>
              </a:buClr>
              <a:buSzPct val="84615"/>
              <a:buFont typeface="Arial"/>
              <a:buNone/>
            </a:pPr>
            <a:r>
              <a:t/>
            </a:r>
            <a:endParaRPr sz="1300">
              <a:solidFill>
                <a:srgbClr val="C0A494"/>
              </a:solidFill>
            </a:endParaRPr>
          </a:p>
          <a:p>
            <a:pPr indent="0" lvl="0" marL="0" rtl="0" algn="l">
              <a:spcBef>
                <a:spcPts val="0"/>
              </a:spcBef>
              <a:spcAft>
                <a:spcPts val="1200"/>
              </a:spcAft>
              <a:buNone/>
            </a:pPr>
            <a:r>
              <a:t/>
            </a:r>
            <a:endParaRPr sz="1400">
              <a:solidFill>
                <a:schemeClr val="dk1"/>
              </a:solidFill>
            </a:endParaRPr>
          </a:p>
        </p:txBody>
      </p:sp>
      <p:pic>
        <p:nvPicPr>
          <p:cNvPr id="77" name="Google Shape;77;p16"/>
          <p:cNvPicPr preferRelativeResize="0"/>
          <p:nvPr/>
        </p:nvPicPr>
        <p:blipFill>
          <a:blip r:embed="rId4">
            <a:alphaModFix/>
          </a:blip>
          <a:stretch>
            <a:fillRect/>
          </a:stretch>
        </p:blipFill>
        <p:spPr>
          <a:xfrm>
            <a:off x="8044150" y="148200"/>
            <a:ext cx="790725" cy="1039200"/>
          </a:xfrm>
          <a:prstGeom prst="rect">
            <a:avLst/>
          </a:prstGeom>
          <a:noFill/>
          <a:ln>
            <a:noFill/>
          </a:ln>
        </p:spPr>
      </p:pic>
      <p:sp>
        <p:nvSpPr>
          <p:cNvPr id="78" name="Google Shape;78;p16"/>
          <p:cNvSpPr txBox="1"/>
          <p:nvPr/>
        </p:nvSpPr>
        <p:spPr>
          <a:xfrm>
            <a:off x="331875" y="404100"/>
            <a:ext cx="4240200" cy="52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25">
                <a:solidFill>
                  <a:schemeClr val="dk1"/>
                </a:solidFill>
                <a:latin typeface="Josefin Sans"/>
                <a:ea typeface="Josefin Sans"/>
                <a:cs typeface="Josefin Sans"/>
                <a:sym typeface="Josefin Sans"/>
              </a:rPr>
              <a:t>WHAT IS THE PROBLEM?</a:t>
            </a:r>
            <a:r>
              <a:rPr b="1" lang="en" sz="2225">
                <a:solidFill>
                  <a:srgbClr val="C0A494"/>
                </a:solidFill>
                <a:latin typeface="Josefin Sans"/>
                <a:ea typeface="Josefin Sans"/>
                <a:cs typeface="Josefin Sans"/>
                <a:sym typeface="Josefin Sans"/>
              </a:rPr>
              <a:t> </a:t>
            </a:r>
            <a:endParaRPr b="1">
              <a:latin typeface="Roboto"/>
              <a:ea typeface="Roboto"/>
              <a:cs typeface="Roboto"/>
              <a:sym typeface="Roboto"/>
            </a:endParaRPr>
          </a:p>
        </p:txBody>
      </p:sp>
      <p:pic>
        <p:nvPicPr>
          <p:cNvPr id="79" name="Google Shape;79;p16"/>
          <p:cNvPicPr preferRelativeResize="0"/>
          <p:nvPr/>
        </p:nvPicPr>
        <p:blipFill>
          <a:blip r:embed="rId5">
            <a:alphaModFix/>
          </a:blip>
          <a:stretch>
            <a:fillRect/>
          </a:stretch>
        </p:blipFill>
        <p:spPr>
          <a:xfrm>
            <a:off x="5715114" y="1187388"/>
            <a:ext cx="2984950" cy="1671575"/>
          </a:xfrm>
          <a:prstGeom prst="rect">
            <a:avLst/>
          </a:prstGeom>
          <a:noFill/>
          <a:ln cap="flat" cmpd="sng" w="19050">
            <a:solidFill>
              <a:srgbClr val="274E13"/>
            </a:solidFill>
            <a:prstDash val="solid"/>
            <a:round/>
            <a:headEnd len="sm" w="sm" type="none"/>
            <a:tailEnd len="sm" w="sm" type="none"/>
          </a:ln>
        </p:spPr>
      </p:pic>
      <p:pic>
        <p:nvPicPr>
          <p:cNvPr id="80" name="Google Shape;80;p16"/>
          <p:cNvPicPr preferRelativeResize="0"/>
          <p:nvPr/>
        </p:nvPicPr>
        <p:blipFill>
          <a:blip r:embed="rId6">
            <a:alphaModFix/>
          </a:blip>
          <a:stretch>
            <a:fillRect/>
          </a:stretch>
        </p:blipFill>
        <p:spPr>
          <a:xfrm>
            <a:off x="6951575" y="3797200"/>
            <a:ext cx="1393626" cy="1393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9775" y="445025"/>
            <a:ext cx="61809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2500">
                <a:latin typeface="Roboto"/>
                <a:ea typeface="Roboto"/>
                <a:cs typeface="Roboto"/>
                <a:sym typeface="Roboto"/>
              </a:rPr>
              <a:t>What is our solution?</a:t>
            </a:r>
            <a:endParaRPr b="1" sz="2500">
              <a:latin typeface="Roboto"/>
              <a:ea typeface="Roboto"/>
              <a:cs typeface="Roboto"/>
              <a:sym typeface="Roboto"/>
            </a:endParaRPr>
          </a:p>
          <a:p>
            <a:pPr indent="0" lvl="0" marL="0" rtl="0" algn="l">
              <a:spcBef>
                <a:spcPts val="1200"/>
              </a:spcBef>
              <a:spcAft>
                <a:spcPts val="0"/>
              </a:spcAft>
              <a:buNone/>
            </a:pPr>
            <a:r>
              <a:t/>
            </a:r>
            <a:endParaRPr sz="3222"/>
          </a:p>
        </p:txBody>
      </p:sp>
      <p:sp>
        <p:nvSpPr>
          <p:cNvPr id="86" name="Google Shape;86;p17"/>
          <p:cNvSpPr/>
          <p:nvPr/>
        </p:nvSpPr>
        <p:spPr>
          <a:xfrm>
            <a:off x="2393462" y="1258886"/>
            <a:ext cx="5156216" cy="3884625"/>
          </a:xfrm>
          <a:custGeom>
            <a:rect b="b" l="l" r="r" t="t"/>
            <a:pathLst>
              <a:path extrusionOk="0" h="109836" w="134006">
                <a:moveTo>
                  <a:pt x="72760" y="0"/>
                </a:moveTo>
                <a:cubicBezTo>
                  <a:pt x="73283" y="5358"/>
                  <a:pt x="70188" y="13252"/>
                  <a:pt x="56627" y="17074"/>
                </a:cubicBezTo>
                <a:cubicBezTo>
                  <a:pt x="34933" y="23182"/>
                  <a:pt x="23730" y="22646"/>
                  <a:pt x="21134" y="29706"/>
                </a:cubicBezTo>
                <a:cubicBezTo>
                  <a:pt x="18169" y="37826"/>
                  <a:pt x="39660" y="40089"/>
                  <a:pt x="68783" y="41767"/>
                </a:cubicBezTo>
                <a:cubicBezTo>
                  <a:pt x="103894" y="43780"/>
                  <a:pt x="122718" y="48959"/>
                  <a:pt x="119980" y="57293"/>
                </a:cubicBezTo>
                <a:cubicBezTo>
                  <a:pt x="115229" y="71676"/>
                  <a:pt x="47399" y="76176"/>
                  <a:pt x="26790" y="81225"/>
                </a:cubicBezTo>
                <a:cubicBezTo>
                  <a:pt x="6787" y="86094"/>
                  <a:pt x="0" y="99429"/>
                  <a:pt x="21432" y="109835"/>
                </a:cubicBezTo>
                <a:lnTo>
                  <a:pt x="70700" y="109835"/>
                </a:lnTo>
                <a:cubicBezTo>
                  <a:pt x="56400" y="105442"/>
                  <a:pt x="42553" y="99417"/>
                  <a:pt x="44982" y="95048"/>
                </a:cubicBezTo>
                <a:cubicBezTo>
                  <a:pt x="47292" y="90893"/>
                  <a:pt x="71950" y="86154"/>
                  <a:pt x="86809" y="83356"/>
                </a:cubicBezTo>
                <a:cubicBezTo>
                  <a:pt x="101656" y="80594"/>
                  <a:pt x="134005" y="74891"/>
                  <a:pt x="134005" y="56364"/>
                </a:cubicBezTo>
                <a:cubicBezTo>
                  <a:pt x="133982" y="48018"/>
                  <a:pt x="119301" y="40958"/>
                  <a:pt x="91333" y="38077"/>
                </a:cubicBezTo>
                <a:cubicBezTo>
                  <a:pt x="68997" y="35755"/>
                  <a:pt x="29111" y="34957"/>
                  <a:pt x="28897" y="29635"/>
                </a:cubicBezTo>
                <a:cubicBezTo>
                  <a:pt x="28897" y="29504"/>
                  <a:pt x="28909" y="29373"/>
                  <a:pt x="28956" y="29230"/>
                </a:cubicBezTo>
                <a:cubicBezTo>
                  <a:pt x="28968" y="29194"/>
                  <a:pt x="28980" y="29147"/>
                  <a:pt x="29004" y="29099"/>
                </a:cubicBezTo>
                <a:cubicBezTo>
                  <a:pt x="31516" y="23289"/>
                  <a:pt x="54817" y="23039"/>
                  <a:pt x="66271" y="15800"/>
                </a:cubicBezTo>
                <a:cubicBezTo>
                  <a:pt x="75391" y="10049"/>
                  <a:pt x="76201" y="4763"/>
                  <a:pt x="7504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7"/>
          <p:cNvGrpSpPr/>
          <p:nvPr/>
        </p:nvGrpSpPr>
        <p:grpSpPr>
          <a:xfrm>
            <a:off x="3000205" y="3340597"/>
            <a:ext cx="2780430" cy="1365476"/>
            <a:chOff x="5988875" y="2179375"/>
            <a:chExt cx="2312400" cy="1235501"/>
          </a:xfrm>
        </p:grpSpPr>
        <p:sp>
          <p:nvSpPr>
            <p:cNvPr id="88" name="Google Shape;88;p17"/>
            <p:cNvSpPr/>
            <p:nvPr/>
          </p:nvSpPr>
          <p:spPr>
            <a:xfrm>
              <a:off x="6011050" y="2271484"/>
              <a:ext cx="536448" cy="1143392"/>
            </a:xfrm>
            <a:custGeom>
              <a:rect b="b" l="l" r="r" t="t"/>
              <a:pathLst>
                <a:path extrusionOk="0" h="35731" w="16764">
                  <a:moveTo>
                    <a:pt x="8358" y="0"/>
                  </a:moveTo>
                  <a:cubicBezTo>
                    <a:pt x="3739" y="0"/>
                    <a:pt x="0" y="3739"/>
                    <a:pt x="0" y="8394"/>
                  </a:cubicBezTo>
                  <a:cubicBezTo>
                    <a:pt x="0" y="12907"/>
                    <a:pt x="3489" y="16610"/>
                    <a:pt x="8108" y="16776"/>
                  </a:cubicBezTo>
                  <a:lnTo>
                    <a:pt x="8108" y="32826"/>
                  </a:lnTo>
                  <a:cubicBezTo>
                    <a:pt x="7358" y="32969"/>
                    <a:pt x="6929" y="33552"/>
                    <a:pt x="6929" y="34255"/>
                  </a:cubicBezTo>
                  <a:cubicBezTo>
                    <a:pt x="6929" y="35076"/>
                    <a:pt x="7560" y="35731"/>
                    <a:pt x="8370" y="35731"/>
                  </a:cubicBezTo>
                  <a:cubicBezTo>
                    <a:pt x="9204" y="35731"/>
                    <a:pt x="9858" y="35076"/>
                    <a:pt x="9858" y="34255"/>
                  </a:cubicBezTo>
                  <a:cubicBezTo>
                    <a:pt x="9858" y="33552"/>
                    <a:pt x="9299" y="32969"/>
                    <a:pt x="8703" y="32826"/>
                  </a:cubicBezTo>
                  <a:lnTo>
                    <a:pt x="8703" y="16776"/>
                  </a:lnTo>
                  <a:cubicBezTo>
                    <a:pt x="13168" y="16610"/>
                    <a:pt x="16764" y="12907"/>
                    <a:pt x="16764" y="8394"/>
                  </a:cubicBezTo>
                  <a:cubicBezTo>
                    <a:pt x="16764" y="3739"/>
                    <a:pt x="13014" y="0"/>
                    <a:pt x="835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nvSpPr>
          <p:spPr>
            <a:xfrm>
              <a:off x="6569675" y="2179375"/>
              <a:ext cx="17316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Fira Sans Extra Condensed"/>
                  <a:ea typeface="Fira Sans Extra Condensed"/>
                  <a:cs typeface="Fira Sans Extra Condensed"/>
                  <a:sym typeface="Fira Sans Extra Condensed"/>
                </a:rPr>
                <a:t>Interactive Sign</a:t>
              </a:r>
              <a:endParaRPr sz="1700">
                <a:solidFill>
                  <a:schemeClr val="dk1"/>
                </a:solidFill>
                <a:latin typeface="Fira Sans Extra Condensed"/>
                <a:ea typeface="Fira Sans Extra Condensed"/>
                <a:cs typeface="Fira Sans Extra Condensed"/>
                <a:sym typeface="Fira Sans Extra Condensed"/>
              </a:endParaRPr>
            </a:p>
          </p:txBody>
        </p:sp>
        <p:sp>
          <p:nvSpPr>
            <p:cNvPr id="90" name="Google Shape;90;p17"/>
            <p:cNvSpPr txBox="1"/>
            <p:nvPr/>
          </p:nvSpPr>
          <p:spPr>
            <a:xfrm>
              <a:off x="6569675" y="2458275"/>
              <a:ext cx="1731600" cy="5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Roboto"/>
                <a:ea typeface="Roboto"/>
                <a:cs typeface="Roboto"/>
                <a:sym typeface="Roboto"/>
              </a:endParaRPr>
            </a:p>
          </p:txBody>
        </p:sp>
        <p:sp>
          <p:nvSpPr>
            <p:cNvPr id="91" name="Google Shape;91;p17"/>
            <p:cNvSpPr txBox="1"/>
            <p:nvPr/>
          </p:nvSpPr>
          <p:spPr>
            <a:xfrm>
              <a:off x="5988875" y="2376288"/>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rgbClr val="FFFFFF"/>
                  </a:solidFill>
                  <a:latin typeface="Fira Sans Extra Condensed"/>
                  <a:ea typeface="Fira Sans Extra Condensed"/>
                  <a:cs typeface="Fira Sans Extra Condensed"/>
                  <a:sym typeface="Fira Sans Extra Condensed"/>
                </a:rPr>
                <a:t>🚧</a:t>
              </a:r>
              <a:endParaRPr>
                <a:latin typeface="Roboto"/>
                <a:ea typeface="Roboto"/>
                <a:cs typeface="Roboto"/>
                <a:sym typeface="Roboto"/>
              </a:endParaRPr>
            </a:p>
          </p:txBody>
        </p:sp>
      </p:grpSp>
      <p:grpSp>
        <p:nvGrpSpPr>
          <p:cNvPr id="92" name="Google Shape;92;p17"/>
          <p:cNvGrpSpPr/>
          <p:nvPr/>
        </p:nvGrpSpPr>
        <p:grpSpPr>
          <a:xfrm>
            <a:off x="4350126" y="2076456"/>
            <a:ext cx="3199559" cy="1264137"/>
            <a:chOff x="667161" y="1504929"/>
            <a:chExt cx="2660977" cy="1143808"/>
          </a:xfrm>
        </p:grpSpPr>
        <p:sp>
          <p:nvSpPr>
            <p:cNvPr id="93" name="Google Shape;93;p17"/>
            <p:cNvSpPr/>
            <p:nvPr/>
          </p:nvSpPr>
          <p:spPr>
            <a:xfrm>
              <a:off x="2769494" y="1504929"/>
              <a:ext cx="536480" cy="1143808"/>
            </a:xfrm>
            <a:custGeom>
              <a:rect b="b" l="l" r="r" t="t"/>
              <a:pathLst>
                <a:path extrusionOk="0" h="35744" w="16765">
                  <a:moveTo>
                    <a:pt x="8371" y="1"/>
                  </a:moveTo>
                  <a:cubicBezTo>
                    <a:pt x="3739" y="1"/>
                    <a:pt x="0" y="3751"/>
                    <a:pt x="0" y="8395"/>
                  </a:cubicBezTo>
                  <a:cubicBezTo>
                    <a:pt x="0" y="12919"/>
                    <a:pt x="3501" y="16610"/>
                    <a:pt x="8109" y="16777"/>
                  </a:cubicBezTo>
                  <a:lnTo>
                    <a:pt x="8109" y="32838"/>
                  </a:lnTo>
                  <a:cubicBezTo>
                    <a:pt x="7370" y="32981"/>
                    <a:pt x="6930" y="33564"/>
                    <a:pt x="6930" y="34255"/>
                  </a:cubicBezTo>
                  <a:cubicBezTo>
                    <a:pt x="6930" y="35088"/>
                    <a:pt x="7573" y="35743"/>
                    <a:pt x="8371" y="35743"/>
                  </a:cubicBezTo>
                  <a:cubicBezTo>
                    <a:pt x="9204" y="35743"/>
                    <a:pt x="9871" y="35088"/>
                    <a:pt x="9871" y="34255"/>
                  </a:cubicBezTo>
                  <a:cubicBezTo>
                    <a:pt x="9871" y="33552"/>
                    <a:pt x="9299" y="32969"/>
                    <a:pt x="8704" y="32826"/>
                  </a:cubicBezTo>
                  <a:lnTo>
                    <a:pt x="8704" y="16777"/>
                  </a:lnTo>
                  <a:cubicBezTo>
                    <a:pt x="13169" y="16622"/>
                    <a:pt x="16764" y="12919"/>
                    <a:pt x="16764" y="8395"/>
                  </a:cubicBezTo>
                  <a:cubicBezTo>
                    <a:pt x="16764" y="3751"/>
                    <a:pt x="13014" y="1"/>
                    <a:pt x="8371"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nvSpPr>
          <p:spPr>
            <a:xfrm>
              <a:off x="2747338" y="1610150"/>
              <a:ext cx="580800" cy="327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400">
                  <a:latin typeface="Roboto"/>
                  <a:ea typeface="Roboto"/>
                  <a:cs typeface="Roboto"/>
                  <a:sym typeface="Roboto"/>
                </a:rPr>
                <a:t>🦌</a:t>
              </a:r>
              <a:endParaRPr sz="2400">
                <a:latin typeface="Roboto"/>
                <a:ea typeface="Roboto"/>
                <a:cs typeface="Roboto"/>
                <a:sym typeface="Roboto"/>
              </a:endParaRPr>
            </a:p>
          </p:txBody>
        </p:sp>
        <p:sp>
          <p:nvSpPr>
            <p:cNvPr id="95" name="Google Shape;95;p17"/>
            <p:cNvSpPr txBox="1"/>
            <p:nvPr/>
          </p:nvSpPr>
          <p:spPr>
            <a:xfrm>
              <a:off x="667161" y="1559303"/>
              <a:ext cx="2085600" cy="42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Fira Sans Extra Condensed"/>
                  <a:ea typeface="Fira Sans Extra Condensed"/>
                  <a:cs typeface="Fira Sans Extra Condensed"/>
                  <a:sym typeface="Fira Sans Extra Condensed"/>
                </a:rPr>
                <a:t>     </a:t>
              </a:r>
              <a:r>
                <a:rPr lang="en" sz="1500">
                  <a:solidFill>
                    <a:schemeClr val="dk1"/>
                  </a:solidFill>
                  <a:latin typeface="Fira Sans Extra Condensed"/>
                  <a:ea typeface="Fira Sans Extra Condensed"/>
                  <a:cs typeface="Fira Sans Extra Condensed"/>
                  <a:sym typeface="Fira Sans Extra Condensed"/>
                </a:rPr>
                <a:t>Obstacle Crossing Camera #1</a:t>
              </a:r>
              <a:endParaRPr sz="1500">
                <a:solidFill>
                  <a:schemeClr val="dk1"/>
                </a:solidFill>
                <a:latin typeface="Fira Sans Extra Condensed"/>
                <a:ea typeface="Fira Sans Extra Condensed"/>
                <a:cs typeface="Fira Sans Extra Condensed"/>
                <a:sym typeface="Fira Sans Extra Condensed"/>
              </a:endParaRPr>
            </a:p>
          </p:txBody>
        </p:sp>
      </p:grpSp>
      <p:sp>
        <p:nvSpPr>
          <p:cNvPr id="96" name="Google Shape;96;p17"/>
          <p:cNvSpPr/>
          <p:nvPr/>
        </p:nvSpPr>
        <p:spPr>
          <a:xfrm>
            <a:off x="3087684" y="1164231"/>
            <a:ext cx="645075" cy="1264176"/>
          </a:xfrm>
          <a:custGeom>
            <a:rect b="b" l="l" r="r" t="t"/>
            <a:pathLst>
              <a:path extrusionOk="0" h="35744" w="16765">
                <a:moveTo>
                  <a:pt x="8371" y="1"/>
                </a:moveTo>
                <a:cubicBezTo>
                  <a:pt x="3739" y="1"/>
                  <a:pt x="0" y="3751"/>
                  <a:pt x="0" y="8395"/>
                </a:cubicBezTo>
                <a:cubicBezTo>
                  <a:pt x="0" y="12919"/>
                  <a:pt x="3501" y="16610"/>
                  <a:pt x="8109" y="16777"/>
                </a:cubicBezTo>
                <a:lnTo>
                  <a:pt x="8109" y="32838"/>
                </a:lnTo>
                <a:cubicBezTo>
                  <a:pt x="7370" y="32981"/>
                  <a:pt x="6930" y="33564"/>
                  <a:pt x="6930" y="34255"/>
                </a:cubicBezTo>
                <a:cubicBezTo>
                  <a:pt x="6930" y="35088"/>
                  <a:pt x="7573" y="35743"/>
                  <a:pt x="8371" y="35743"/>
                </a:cubicBezTo>
                <a:cubicBezTo>
                  <a:pt x="9204" y="35743"/>
                  <a:pt x="9871" y="35088"/>
                  <a:pt x="9871" y="34255"/>
                </a:cubicBezTo>
                <a:cubicBezTo>
                  <a:pt x="9871" y="33552"/>
                  <a:pt x="9299" y="32969"/>
                  <a:pt x="8704" y="32826"/>
                </a:cubicBezTo>
                <a:lnTo>
                  <a:pt x="8704" y="16777"/>
                </a:lnTo>
                <a:cubicBezTo>
                  <a:pt x="13169" y="16622"/>
                  <a:pt x="16764" y="12919"/>
                  <a:pt x="16764" y="8395"/>
                </a:cubicBezTo>
                <a:cubicBezTo>
                  <a:pt x="16764" y="3751"/>
                  <a:pt x="13014" y="1"/>
                  <a:pt x="8371"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3155502" y="1164225"/>
            <a:ext cx="44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Roboto"/>
                <a:ea typeface="Roboto"/>
                <a:cs typeface="Roboto"/>
                <a:sym typeface="Roboto"/>
              </a:rPr>
              <a:t>🦌</a:t>
            </a:r>
            <a:endParaRPr/>
          </a:p>
        </p:txBody>
      </p:sp>
      <p:sp>
        <p:nvSpPr>
          <p:cNvPr id="98" name="Google Shape;98;p17"/>
          <p:cNvSpPr txBox="1"/>
          <p:nvPr/>
        </p:nvSpPr>
        <p:spPr>
          <a:xfrm>
            <a:off x="731300" y="1258875"/>
            <a:ext cx="226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Fira Sans Extra Condensed"/>
                <a:ea typeface="Fira Sans Extra Condensed"/>
                <a:cs typeface="Fira Sans Extra Condensed"/>
                <a:sym typeface="Fira Sans Extra Condensed"/>
              </a:rPr>
              <a:t>Obstacle Crossing Camera #2</a:t>
            </a:r>
            <a:endParaRPr/>
          </a:p>
        </p:txBody>
      </p:sp>
      <p:pic>
        <p:nvPicPr>
          <p:cNvPr id="99" name="Google Shape;99;p17"/>
          <p:cNvPicPr preferRelativeResize="0"/>
          <p:nvPr/>
        </p:nvPicPr>
        <p:blipFill>
          <a:blip r:embed="rId4">
            <a:alphaModFix/>
          </a:blip>
          <a:stretch>
            <a:fillRect/>
          </a:stretch>
        </p:blipFill>
        <p:spPr>
          <a:xfrm>
            <a:off x="8044150" y="148200"/>
            <a:ext cx="790725" cy="1039200"/>
          </a:xfrm>
          <a:prstGeom prst="rect">
            <a:avLst/>
          </a:prstGeom>
          <a:noFill/>
          <a:ln>
            <a:noFill/>
          </a:ln>
        </p:spPr>
      </p:pic>
      <p:pic>
        <p:nvPicPr>
          <p:cNvPr id="100" name="Google Shape;100;p17"/>
          <p:cNvPicPr preferRelativeResize="0"/>
          <p:nvPr/>
        </p:nvPicPr>
        <p:blipFill rotWithShape="1">
          <a:blip r:embed="rId5">
            <a:alphaModFix/>
          </a:blip>
          <a:srcRect b="0" l="48773" r="0" t="0"/>
          <a:stretch/>
        </p:blipFill>
        <p:spPr>
          <a:xfrm>
            <a:off x="319776" y="2487750"/>
            <a:ext cx="1915950" cy="2560325"/>
          </a:xfrm>
          <a:prstGeom prst="rect">
            <a:avLst/>
          </a:prstGeom>
          <a:noFill/>
          <a:ln>
            <a:noFill/>
          </a:ln>
        </p:spPr>
      </p:pic>
      <p:sp>
        <p:nvSpPr>
          <p:cNvPr id="101" name="Google Shape;101;p17"/>
          <p:cNvSpPr txBox="1"/>
          <p:nvPr/>
        </p:nvSpPr>
        <p:spPr>
          <a:xfrm>
            <a:off x="810500" y="3099250"/>
            <a:ext cx="9345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9900"/>
                </a:solidFill>
              </a:rPr>
              <a:t>Deer</a:t>
            </a:r>
            <a:endParaRPr b="1" sz="1900">
              <a:solidFill>
                <a:srgbClr val="FF9900"/>
              </a:solidFill>
            </a:endParaRPr>
          </a:p>
          <a:p>
            <a:pPr indent="0" lvl="0" marL="0" rtl="0" algn="ctr">
              <a:spcBef>
                <a:spcPts val="0"/>
              </a:spcBef>
              <a:spcAft>
                <a:spcPts val="0"/>
              </a:spcAft>
              <a:buNone/>
            </a:pPr>
            <a:r>
              <a:rPr b="1" lang="en" sz="1900">
                <a:solidFill>
                  <a:srgbClr val="FF9900"/>
                </a:solidFill>
              </a:rPr>
              <a:t>100 ft</a:t>
            </a:r>
            <a:endParaRPr b="1" sz="1900">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70">
                <a:latin typeface="Josefin Sans"/>
                <a:ea typeface="Josefin Sans"/>
                <a:cs typeface="Josefin Sans"/>
                <a:sym typeface="Josefin Sans"/>
              </a:rPr>
              <a:t>Cost and Impact</a:t>
            </a:r>
            <a:endParaRPr sz="3544"/>
          </a:p>
        </p:txBody>
      </p:sp>
      <p:sp>
        <p:nvSpPr>
          <p:cNvPr id="107" name="Google Shape;107;p1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31716" lvl="0" marL="4572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The cost of the materials to build our solution comes to </a:t>
            </a:r>
            <a:r>
              <a:rPr b="1" lang="en" sz="1875">
                <a:solidFill>
                  <a:schemeClr val="dk1"/>
                </a:solidFill>
                <a:latin typeface="Fira Sans Extra Condensed"/>
                <a:ea typeface="Fira Sans Extra Condensed"/>
                <a:cs typeface="Fira Sans Extra Condensed"/>
                <a:sym typeface="Fira Sans Extra Condensed"/>
              </a:rPr>
              <a:t>$3,000</a:t>
            </a:r>
            <a:endParaRPr b="1" sz="18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Power supply (solar panels and batteries)</a:t>
            </a:r>
            <a:endParaRPr sz="15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Raspberry pi</a:t>
            </a:r>
            <a:endParaRPr sz="15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Camera</a:t>
            </a:r>
            <a:endParaRPr sz="15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Case</a:t>
            </a:r>
            <a:endParaRPr sz="15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Braincraft HAT </a:t>
            </a:r>
            <a:endParaRPr sz="1575">
              <a:solidFill>
                <a:schemeClr val="dk1"/>
              </a:solidFill>
              <a:latin typeface="Fira Sans Extra Condensed"/>
              <a:ea typeface="Fira Sans Extra Condensed"/>
              <a:cs typeface="Fira Sans Extra Condensed"/>
              <a:sym typeface="Fira Sans Extra Condensed"/>
            </a:endParaRPr>
          </a:p>
          <a:p>
            <a:pPr indent="-328612" lvl="1" marL="914400" rtl="0" algn="l">
              <a:lnSpc>
                <a:spcPct val="115000"/>
              </a:lnSpc>
              <a:spcBef>
                <a:spcPts val="0"/>
              </a:spcBef>
              <a:spcAft>
                <a:spcPts val="0"/>
              </a:spcAft>
              <a:buClr>
                <a:schemeClr val="dk1"/>
              </a:buClr>
              <a:buSzPts val="1575"/>
              <a:buFont typeface="Fira Sans Extra Condensed"/>
              <a:buChar char="❏"/>
            </a:pPr>
            <a:r>
              <a:rPr lang="en" sz="1575">
                <a:solidFill>
                  <a:schemeClr val="dk1"/>
                </a:solidFill>
                <a:latin typeface="Fira Sans Extra Condensed"/>
                <a:ea typeface="Fira Sans Extra Condensed"/>
                <a:cs typeface="Fira Sans Extra Condensed"/>
                <a:sym typeface="Fira Sans Extra Condensed"/>
              </a:rPr>
              <a:t>Outdoor electric sign</a:t>
            </a:r>
            <a:endParaRPr sz="1575">
              <a:solidFill>
                <a:schemeClr val="dk1"/>
              </a:solidFill>
              <a:latin typeface="Fira Sans Extra Condensed"/>
              <a:ea typeface="Fira Sans Extra Condensed"/>
              <a:cs typeface="Fira Sans Extra Condensed"/>
              <a:sym typeface="Fira Sans Extra Condensed"/>
            </a:endParaRPr>
          </a:p>
          <a:p>
            <a:pPr indent="-331716" lvl="1" marL="9144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(This doesn’t include the manpower required to build/maintain our solution)</a:t>
            </a:r>
            <a:endParaRPr sz="1575">
              <a:solidFill>
                <a:schemeClr val="dk1"/>
              </a:solidFill>
              <a:latin typeface="Fira Sans Extra Condensed"/>
              <a:ea typeface="Fira Sans Extra Condensed"/>
              <a:cs typeface="Fira Sans Extra Condensed"/>
              <a:sym typeface="Fira Sans Extra Condensed"/>
            </a:endParaRPr>
          </a:p>
          <a:p>
            <a:pPr indent="-331716" lvl="0" marL="457200" rtl="0" algn="l">
              <a:lnSpc>
                <a:spcPct val="115000"/>
              </a:lnSpc>
              <a:spcBef>
                <a:spcPts val="0"/>
              </a:spcBef>
              <a:spcAft>
                <a:spcPts val="0"/>
              </a:spcAft>
              <a:buClr>
                <a:schemeClr val="dk1"/>
              </a:buClr>
              <a:buSzPts val="1624"/>
              <a:buChar char="❏"/>
            </a:pPr>
            <a:r>
              <a:rPr lang="en" sz="1575">
                <a:solidFill>
                  <a:schemeClr val="dk1"/>
                </a:solidFill>
                <a:latin typeface="Fira Sans Extra Condensed"/>
                <a:ea typeface="Fira Sans Extra Condensed"/>
                <a:cs typeface="Fira Sans Extra Condensed"/>
                <a:sym typeface="Fira Sans Extra Condensed"/>
              </a:rPr>
              <a:t>Each additional camera: $25</a:t>
            </a:r>
            <a:endParaRPr sz="1575">
              <a:solidFill>
                <a:schemeClr val="dk1"/>
              </a:solidFill>
              <a:latin typeface="Fira Sans Extra Condensed"/>
              <a:ea typeface="Fira Sans Extra Condensed"/>
              <a:cs typeface="Fira Sans Extra Condensed"/>
              <a:sym typeface="Fira Sans Extra Condensed"/>
            </a:endParaRPr>
          </a:p>
          <a:p>
            <a:pPr indent="0" lvl="0" marL="0" rtl="0" algn="l">
              <a:lnSpc>
                <a:spcPct val="95000"/>
              </a:lnSpc>
              <a:spcBef>
                <a:spcPts val="1200"/>
              </a:spcBef>
              <a:spcAft>
                <a:spcPts val="0"/>
              </a:spcAft>
              <a:buNone/>
            </a:pPr>
            <a:r>
              <a:t/>
            </a:r>
            <a:endParaRPr sz="1575">
              <a:solidFill>
                <a:schemeClr val="dk1"/>
              </a:solidFill>
              <a:latin typeface="Fira Sans Extra Condensed"/>
              <a:ea typeface="Fira Sans Extra Condensed"/>
              <a:cs typeface="Fira Sans Extra Condensed"/>
              <a:sym typeface="Fira Sans Extra Condensed"/>
            </a:endParaRPr>
          </a:p>
          <a:p>
            <a:pPr indent="0" lvl="0" marL="0" rtl="0" algn="l">
              <a:lnSpc>
                <a:spcPct val="80000"/>
              </a:lnSpc>
              <a:spcBef>
                <a:spcPts val="1200"/>
              </a:spcBef>
              <a:spcAft>
                <a:spcPts val="0"/>
              </a:spcAft>
              <a:buSzPts val="935"/>
              <a:buNone/>
            </a:pPr>
            <a:r>
              <a:t/>
            </a:r>
            <a:endParaRPr sz="1623"/>
          </a:p>
          <a:p>
            <a:pPr indent="0" lvl="0" marL="0" rtl="0" algn="l">
              <a:lnSpc>
                <a:spcPct val="75000"/>
              </a:lnSpc>
              <a:spcBef>
                <a:spcPts val="0"/>
              </a:spcBef>
              <a:spcAft>
                <a:spcPts val="1200"/>
              </a:spcAft>
              <a:buSzPts val="865"/>
              <a:buNone/>
            </a:pPr>
            <a:r>
              <a:t/>
            </a:r>
            <a:endParaRPr sz="1715"/>
          </a:p>
        </p:txBody>
      </p:sp>
      <p:pic>
        <p:nvPicPr>
          <p:cNvPr id="108" name="Google Shape;108;p18"/>
          <p:cNvPicPr preferRelativeResize="0"/>
          <p:nvPr/>
        </p:nvPicPr>
        <p:blipFill>
          <a:blip r:embed="rId4">
            <a:alphaModFix/>
          </a:blip>
          <a:stretch>
            <a:fillRect/>
          </a:stretch>
        </p:blipFill>
        <p:spPr>
          <a:xfrm>
            <a:off x="4936325" y="1553775"/>
            <a:ext cx="2014524" cy="1510900"/>
          </a:xfrm>
          <a:prstGeom prst="rect">
            <a:avLst/>
          </a:prstGeom>
          <a:noFill/>
          <a:ln cap="flat" cmpd="sng" w="19050">
            <a:solidFill>
              <a:srgbClr val="38761D"/>
            </a:solidFill>
            <a:prstDash val="solid"/>
            <a:round/>
            <a:headEnd len="sm" w="sm" type="none"/>
            <a:tailEnd len="sm" w="sm" type="none"/>
          </a:ln>
        </p:spPr>
      </p:pic>
      <p:pic>
        <p:nvPicPr>
          <p:cNvPr id="109" name="Google Shape;109;p18"/>
          <p:cNvPicPr preferRelativeResize="0"/>
          <p:nvPr/>
        </p:nvPicPr>
        <p:blipFill>
          <a:blip r:embed="rId5">
            <a:alphaModFix/>
          </a:blip>
          <a:stretch>
            <a:fillRect/>
          </a:stretch>
        </p:blipFill>
        <p:spPr>
          <a:xfrm>
            <a:off x="8044150" y="148200"/>
            <a:ext cx="790725" cy="103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1953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C0A494"/>
                </a:solidFill>
                <a:latin typeface="Josefin Sans"/>
                <a:ea typeface="Josefin Sans"/>
                <a:cs typeface="Josefin Sans"/>
                <a:sym typeface="Josefin Sans"/>
              </a:rPr>
              <a:t>THANK YOU</a:t>
            </a:r>
            <a:endParaRPr sz="7200">
              <a:solidFill>
                <a:srgbClr val="C0A494"/>
              </a:solidFill>
              <a:latin typeface="Josefin Sans"/>
              <a:ea typeface="Josefin Sans"/>
              <a:cs typeface="Josefin Sans"/>
              <a:sym typeface="Josefin Sans"/>
            </a:endParaRPr>
          </a:p>
        </p:txBody>
      </p:sp>
      <p:sp>
        <p:nvSpPr>
          <p:cNvPr id="115" name="Google Shape;115;p19"/>
          <p:cNvSpPr txBox="1"/>
          <p:nvPr/>
        </p:nvSpPr>
        <p:spPr>
          <a:xfrm>
            <a:off x="1772200" y="1626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rgbClr val="C0A494"/>
              </a:solidFill>
            </a:endParaRPr>
          </a:p>
        </p:txBody>
      </p:sp>
      <p:sp>
        <p:nvSpPr>
          <p:cNvPr id="116" name="Google Shape;116;p19"/>
          <p:cNvSpPr txBox="1"/>
          <p:nvPr/>
        </p:nvSpPr>
        <p:spPr>
          <a:xfrm>
            <a:off x="2180275" y="4003700"/>
            <a:ext cx="4584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endParaRPr>
          </a:p>
        </p:txBody>
      </p:sp>
      <p:pic>
        <p:nvPicPr>
          <p:cNvPr id="117" name="Google Shape;117;p19"/>
          <p:cNvPicPr preferRelativeResize="0"/>
          <p:nvPr/>
        </p:nvPicPr>
        <p:blipFill rotWithShape="1">
          <a:blip r:embed="rId4">
            <a:alphaModFix/>
          </a:blip>
          <a:srcRect b="24066" l="0" r="0" t="23579"/>
          <a:stretch/>
        </p:blipFill>
        <p:spPr>
          <a:xfrm>
            <a:off x="2957950" y="3210825"/>
            <a:ext cx="3028950" cy="792875"/>
          </a:xfrm>
          <a:prstGeom prst="rect">
            <a:avLst/>
          </a:prstGeom>
          <a:noFill/>
          <a:ln>
            <a:noFill/>
          </a:ln>
        </p:spPr>
      </p:pic>
      <p:sp>
        <p:nvSpPr>
          <p:cNvPr id="118" name="Google Shape;118;p19"/>
          <p:cNvSpPr txBox="1"/>
          <p:nvPr/>
        </p:nvSpPr>
        <p:spPr>
          <a:xfrm>
            <a:off x="3921450" y="4299825"/>
            <a:ext cx="186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endParaRPr>
          </a:p>
        </p:txBody>
      </p:sp>
      <p:pic>
        <p:nvPicPr>
          <p:cNvPr id="119" name="Google Shape;119;p19"/>
          <p:cNvPicPr preferRelativeResize="0"/>
          <p:nvPr/>
        </p:nvPicPr>
        <p:blipFill>
          <a:blip r:embed="rId5">
            <a:alphaModFix/>
          </a:blip>
          <a:stretch>
            <a:fillRect/>
          </a:stretch>
        </p:blipFill>
        <p:spPr>
          <a:xfrm>
            <a:off x="8044150" y="148200"/>
            <a:ext cx="790725" cy="103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